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78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2" d="100"/>
          <a:sy n="72" d="100"/>
        </p:scale>
        <p:origin x="15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45CC-81AB-4EE5-B98A-B526F188BF73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81928-109A-4DC7-9753-D98C970CA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BFA6C-B343-4C63-81B2-E847595C0BC1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99AA-EDBC-4B10-882C-9A66B8AAC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B6EA-5804-41CD-B9CA-7FA46D3BA204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761D-BEE0-49BB-BDCD-F166A452A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3EE35-58A9-470D-AE05-CB32B40A9D4D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486DA-88BC-4E89-9BDA-FF6216E59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090E8-6E63-490F-B701-D45B0CEB9912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B364A-9E44-4849-B43C-F63016B21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8A6E-76E5-44BC-9BDA-DD190D2EC725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2ABB-1337-4886-8FB2-55C2DBEEE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66D8-BFE2-4AC2-879F-05B523F9FB70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39B8D-2502-4A89-9916-B5E9F16E7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C46CF-1902-40CD-A5DE-DC0F5F9BF410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999E-8C3D-4E70-8F86-97E93EC05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C2F27-8E20-4E5C-BC68-D13C14EED007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C33C4-D9A0-4F65-890E-A6F46E5AE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61C5-36AF-473A-863E-FFDA70981994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D1F5-C7ED-44EF-97A4-95DC902E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21D0-B443-40BB-94AB-36F8FBE065F0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58FA7-D185-49A0-9DFF-11CE27766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469E6A4-FD59-44D2-A6DE-D6D786B6B1C4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880C67E-D8D7-4319-9620-A59ED9232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2" r:id="rId4"/>
    <p:sldLayoutId id="2147483938" r:id="rId5"/>
    <p:sldLayoutId id="2147483933" r:id="rId6"/>
    <p:sldLayoutId id="2147483939" r:id="rId7"/>
    <p:sldLayoutId id="2147483940" r:id="rId8"/>
    <p:sldLayoutId id="2147483941" r:id="rId9"/>
    <p:sldLayoutId id="2147483934" r:id="rId10"/>
    <p:sldLayoutId id="21474839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1%80%D1%82%D0%B8%D0%B7%D0%B0%D0%BD%D1%81%D0%BA%D0%B8%D0%B9_%D0%BE%D1%82%D1%80%D1%8F%D0%B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hyperlink" Target="https://ru.wikipedia.org/wiki/10_%D0%BD%D0%BE%D1%8F%D0%B1%D1%80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44" TargetMode="External"/><Relationship Id="rId2" Type="http://schemas.openxmlformats.org/officeDocument/2006/relationships/hyperlink" Target="https://ru.wikipedia.org/wiki/19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0%D1%80%D1%82%D0%B8%D0%B7%D0%B0%D0%BD%D1%81%D0%BA%D0%B0%D1%8F_%D0%B2%D0%BE%D0%B9%D0%BD%D0%B0" TargetMode="External"/><Relationship Id="rId3" Type="http://schemas.openxmlformats.org/officeDocument/2006/relationships/image" Target="../media/image7.jpg"/><Relationship Id="rId7" Type="http://schemas.openxmlformats.org/officeDocument/2006/relationships/hyperlink" Target="https://ru.wikipedia.org/wiki/%D0%9A%D0%BE%D0%B1%D0%B5%D1%80,_%D0%90%D0%BB%D0%B5%D0%BA%D1%81%D0%B0%D0%BD%D0%B4%D1%80_%D0%9F%D0%B0%D0%B2%D0%BB%D0%BE%D0%B2%D0%B8%D1%87" TargetMode="External"/><Relationship Id="rId12" Type="http://schemas.openxmlformats.org/officeDocument/2006/relationships/hyperlink" Target="https://ru.wikipedia.org/wiki/%D0%9E%D1%80%D0%B4%D0%B5%D0%BD_%D0%9E%D1%82%D0%B5%D1%87%D0%B5%D1%81%D1%82%D0%B2%D0%B5%D0%BD%D0%BD%D0%BE%D0%B9_%D0%B2%D0%BE%D0%B9%D0%BD%D1%8B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0%B5%D0%BC%D0%B5%D1%86%D0%BA%D0%B8%D0%B9_%D1%8F%D0%B7%D1%8B%D0%BA" TargetMode="External"/><Relationship Id="rId11" Type="http://schemas.openxmlformats.org/officeDocument/2006/relationships/hyperlink" Target="https://ru.wikipedia.org/wiki/%D0%93%D0%B5%D1%81%D1%82%D0%B0%D0%BF%D0%BE" TargetMode="External"/><Relationship Id="rId5" Type="http://schemas.openxmlformats.org/officeDocument/2006/relationships/hyperlink" Target="https://ru.wikipedia.org/wiki/%D0%9E%D1%84%D0%B8%D1%86%D0%B8%D0%B0%D0%BD%D1%82" TargetMode="External"/><Relationship Id="rId10" Type="http://schemas.openxmlformats.org/officeDocument/2006/relationships/hyperlink" Target="https://ru.wikipedia.org/wiki/1942_%D0%B3%D0%BE%D0%B4" TargetMode="External"/><Relationship Id="rId4" Type="http://schemas.openxmlformats.org/officeDocument/2006/relationships/hyperlink" Target="https://ru.wikipedia.org/wiki/%D0%9E%D0%BA%D0%BA%D1%83%D0%BF%D0%B0%D1%86%D0%B8%D1%8F_%D1%82%D0%B5%D1%80%D1%80%D0%B8%D1%82%D0%BE%D1%80%D0%B8%D0%B8_%D0%A1%D0%A1%D0%A1%D0%A0_%D0%B2%D0%BE%D0%B9%D1%81%D0%BA%D0%B0%D0%BC%D0%B8_%D0%A2%D1%80%D0%B5%D1%82%D1%8C%D0%B5%D0%B3%D0%BE_%D1%80%D0%B5%D0%B9%D1%85%D0%B0_%D0%B8_%D0%B5%D0%B3%D0%BE_%D1%81%D0%BE%D1%8E%D0%B7%D0%BD%D0%B8%D0%BA%D0%BE%D0%B2" TargetMode="External"/><Relationship Id="rId9" Type="http://schemas.openxmlformats.org/officeDocument/2006/relationships/hyperlink" Target="https://ru.wikipedia.org/wiki/%D0%A0%D0%B0%D0%B4%D0%B8%D0%BE%D0%BF%D0%B5%D1%80%D0%B5%D0%B4%D0%B0%D1%82%D1%87%D0%B8%D0%B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54" y="4481045"/>
            <a:ext cx="5450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социальной работе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отделение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КГБУ СО «КЦСОН «Лесосибирский»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Цевун Е.Ю.</a:t>
            </a:r>
          </a:p>
        </p:txBody>
      </p:sp>
      <p:pic>
        <p:nvPicPr>
          <p:cNvPr id="7" name="Picture 7" descr="C:\Users\Катя\Desktop\P-75_logoti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116012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C0F2B7-0D1F-4DE5-B71E-CB65E360A01A}"/>
              </a:ext>
            </a:extLst>
          </p:cNvPr>
          <p:cNvSpPr/>
          <p:nvPr/>
        </p:nvSpPr>
        <p:spPr>
          <a:xfrm>
            <a:off x="1619672" y="404664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помним! Мы гордимся!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BC0764-1BBD-436C-B70E-040F8FDBE446}"/>
              </a:ext>
            </a:extLst>
          </p:cNvPr>
          <p:cNvSpPr/>
          <p:nvPr/>
        </p:nvSpPr>
        <p:spPr>
          <a:xfrm>
            <a:off x="1795934" y="2332683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Пионеры-герои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CA56A-6BF9-4097-B620-589F580E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02" y="-1183995"/>
            <a:ext cx="8411753" cy="3744417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Леня Голиков</a:t>
            </a:r>
            <a:br>
              <a:rPr lang="ru-RU" dirty="0"/>
            </a:br>
            <a:r>
              <a:rPr lang="ru-RU" dirty="0"/>
              <a:t>                             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17.06.1926 -24.01.1943</a:t>
            </a:r>
            <a:r>
              <a:rPr lang="ru-RU" b="1" dirty="0"/>
              <a:t>)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                                        </a:t>
            </a:r>
            <a:br>
              <a:rPr lang="ru-RU" b="1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C:\Users\Катя\Desktop\P-75_logotip.eps">
            <a:extLst>
              <a:ext uri="{FF2B5EF4-FFF2-40B4-BE49-F238E27FC236}">
                <a16:creationId xmlns:a16="http://schemas.microsoft.com/office/drawing/2014/main" id="{F3742B22-CD40-45C7-8716-A97D29DA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360" y="116632"/>
            <a:ext cx="11160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0FB391-6BA7-4EF1-AB95-D26C125BD2AD}"/>
              </a:ext>
            </a:extLst>
          </p:cNvPr>
          <p:cNvSpPr/>
          <p:nvPr/>
        </p:nvSpPr>
        <p:spPr>
          <a:xfrm>
            <a:off x="3427648" y="198333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208A70F-FD69-4484-85F2-B05FF2D50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2" y="1939230"/>
            <a:ext cx="308825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F595FC-F2EE-45B1-AA08-5444C36B9006}"/>
              </a:ext>
            </a:extLst>
          </p:cNvPr>
          <p:cNvSpPr/>
          <p:nvPr/>
        </p:nvSpPr>
        <p:spPr>
          <a:xfrm>
            <a:off x="3531772" y="2001112"/>
            <a:ext cx="52643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его родное село захватил враг, мальчик ушел к партизанам. Не раз он ходил в разведку, приносил важные сведения в партизанский отряд. И летели под откос вражеские поезда, машины, рушились мосты, горели вражеские склады... Немало было еще боев в его недолгой жизни! И ни разу не дрогнул юный герой, сражавшийся плечом к плечу со взрослыми. Он погиб под селом Острая Лука зимой 1943 года, когда особенно лютовал враг, почувствовав, что горит под ногами у него земля, что не будет ему пощады...</a:t>
            </a:r>
          </a:p>
          <a:p>
            <a:pPr indent="449263" algn="just" eaLnBrk="0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2 апреля 1944 года был опубликован указ Президиума Верховного Совета СССР о присвоении пионеру-партизану Лене Голикову звания Героя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556594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CA56A-6BF9-4097-B620-589F580E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02" y="-1183995"/>
            <a:ext cx="8411753" cy="3744417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Марат </a:t>
            </a:r>
            <a:r>
              <a:rPr lang="ru-RU" b="1" dirty="0" err="1">
                <a:latin typeface="Calibri" pitchFamily="34" charset="0"/>
                <a:cs typeface="Times New Roman" pitchFamily="18" charset="0"/>
              </a:rPr>
              <a:t>Казей</a:t>
            </a:r>
            <a:br>
              <a:rPr lang="ru-RU" dirty="0"/>
            </a:br>
            <a:r>
              <a:rPr lang="en-US" dirty="0"/>
              <a:t>                          </a:t>
            </a:r>
            <a:r>
              <a:rPr lang="ru-RU" dirty="0"/>
              <a:t>(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10.10.1929 – 11.05.1944)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                                        </a:t>
            </a:r>
            <a:br>
              <a:rPr lang="ru-RU" b="1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C:\Users\Катя\Desktop\P-75_logotip.eps">
            <a:extLst>
              <a:ext uri="{FF2B5EF4-FFF2-40B4-BE49-F238E27FC236}">
                <a16:creationId xmlns:a16="http://schemas.microsoft.com/office/drawing/2014/main" id="{F3742B22-CD40-45C7-8716-A97D29DA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360" y="116632"/>
            <a:ext cx="11160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0FB391-6BA7-4EF1-AB95-D26C125BD2AD}"/>
              </a:ext>
            </a:extLst>
          </p:cNvPr>
          <p:cNvSpPr/>
          <p:nvPr/>
        </p:nvSpPr>
        <p:spPr>
          <a:xfrm>
            <a:off x="3427648" y="198333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3D13F37-A042-461A-867F-2B3B87274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" y="1722467"/>
            <a:ext cx="3387017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7F0485-1E7F-49CD-B026-3A6031B0F8B5}"/>
              </a:ext>
            </a:extLst>
          </p:cNvPr>
          <p:cNvSpPr/>
          <p:nvPr/>
        </p:nvSpPr>
        <p:spPr>
          <a:xfrm>
            <a:off x="3528785" y="1983330"/>
            <a:ext cx="53995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...Война обрушилась на белорусскую землю. Осенью Марату уже не пришлось идти в школу в пятый класс. За связь с партизанами была схвачена Анна Александровна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вскоре Марат узнал, что маму повесили в Минске. Вместе с сестрой, комсомолкой Адой, пионер Марат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ушел к партизанам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Станьковский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лес.</a:t>
            </a:r>
          </a:p>
          <a:p>
            <a:pPr indent="449263" algn="just" eaLnBrk="0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Марат погиб в бою. Сражался до последнего патрона, а когда у него осталась лишь одна граната, подпустил врагов поближе и взорвал их... и себя.</a:t>
            </a:r>
          </a:p>
          <a:p>
            <a:pPr indent="449263" algn="just" eaLnBrk="0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мужество и отвагу пионер Марат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удостоен звания Героя Советского Союза. В городе Минске поставлен памятник юному герою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9295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CA56A-6BF9-4097-B620-589F580E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02" y="-1183995"/>
            <a:ext cx="8411753" cy="3744417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     </a:t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>
                <a:cs typeface="Times New Roman" pitchFamily="18" charset="0"/>
              </a:rPr>
              <a:t>Юта </a:t>
            </a:r>
            <a:r>
              <a:rPr lang="ru-RU" b="1" dirty="0" err="1">
                <a:cs typeface="Times New Roman" pitchFamily="18" charset="0"/>
              </a:rPr>
              <a:t>Бондаровская</a:t>
            </a:r>
            <a:br>
              <a:rPr lang="ru-RU" dirty="0"/>
            </a:br>
            <a:r>
              <a:rPr lang="en-US" dirty="0"/>
              <a:t>                        </a:t>
            </a:r>
            <a:r>
              <a:rPr lang="ru-RU" dirty="0"/>
              <a:t>(0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6. 01.1928 – 28. 02. 1944 )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/>
              <a:t> </a:t>
            </a:r>
            <a:br>
              <a:rPr lang="ru-RU" dirty="0"/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                                        </a:t>
            </a:r>
            <a:br>
              <a:rPr lang="ru-RU" b="1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C:\Users\Катя\Desktop\P-75_logotip.eps">
            <a:extLst>
              <a:ext uri="{FF2B5EF4-FFF2-40B4-BE49-F238E27FC236}">
                <a16:creationId xmlns:a16="http://schemas.microsoft.com/office/drawing/2014/main" id="{F3742B22-CD40-45C7-8716-A97D29DA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360" y="116632"/>
            <a:ext cx="11160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0FB391-6BA7-4EF1-AB95-D26C125BD2AD}"/>
              </a:ext>
            </a:extLst>
          </p:cNvPr>
          <p:cNvSpPr/>
          <p:nvPr/>
        </p:nvSpPr>
        <p:spPr>
          <a:xfrm>
            <a:off x="3427648" y="198333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7F0485-1E7F-49CD-B026-3A6031B0F8B5}"/>
              </a:ext>
            </a:extLst>
          </p:cNvPr>
          <p:cNvSpPr/>
          <p:nvPr/>
        </p:nvSpPr>
        <p:spPr>
          <a:xfrm>
            <a:off x="3528785" y="1983330"/>
            <a:ext cx="5399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5664E6-58C9-404F-A56F-2B96A6952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2136421"/>
            <a:ext cx="3134692" cy="403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A287D470-89F0-4436-94B3-8A9317431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785" y="2345866"/>
            <a:ext cx="524880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бы ни шла синеглазая девочка Юта, ее красный галстук неизменно был с нею...</a:t>
            </a:r>
          </a:p>
          <a:p>
            <a:pPr indent="449263" eaLnBrk="0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Юта стала помогать партизанам. Сначала была связной, потом разведчицей. Переодевшись мальчишкой-нищим, собирала по деревням сведения: где штаб фашистов, как охраняется, сколько пулеметов. </a:t>
            </a:r>
          </a:p>
          <a:p>
            <a:pPr indent="449263" eaLnBrk="0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из боев - у эстонского хутора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Юта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маленькая героиня большой войны, пионерка, не расставшаяся со своим красным галстуком, пала смертью храбрых. Родина наградила свою героическую дочь посмертно медалью "Партизану Отечественной войны" 1 степени, орденом Отечественной войны 1 степени.</a:t>
            </a:r>
          </a:p>
        </p:txBody>
      </p:sp>
    </p:spTree>
    <p:extLst>
      <p:ext uri="{BB962C8B-B14F-4D97-AF65-F5344CB8AC3E}">
        <p14:creationId xmlns:p14="http://schemas.microsoft.com/office/powerpoint/2010/main" val="348510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CA56A-6BF9-4097-B620-589F580E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02" y="-1183995"/>
            <a:ext cx="8411753" cy="3744417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    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Саша Бородулин</a:t>
            </a:r>
            <a:br>
              <a:rPr lang="ru-RU" dirty="0"/>
            </a:br>
            <a:r>
              <a:rPr lang="ru-RU" dirty="0"/>
              <a:t>                 </a:t>
            </a:r>
            <a:br>
              <a:rPr lang="ru-RU" dirty="0"/>
            </a:br>
            <a:r>
              <a:rPr lang="ru-RU" dirty="0"/>
              <a:t>                           (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08.03.1926 – 07.07. 1942)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                                        </a:t>
            </a:r>
            <a:br>
              <a:rPr lang="ru-RU" b="1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C:\Users\Катя\Desktop\P-75_logotip.eps">
            <a:extLst>
              <a:ext uri="{FF2B5EF4-FFF2-40B4-BE49-F238E27FC236}">
                <a16:creationId xmlns:a16="http://schemas.microsoft.com/office/drawing/2014/main" id="{F3742B22-CD40-45C7-8716-A97D29DA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360" y="116632"/>
            <a:ext cx="11160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0FB391-6BA7-4EF1-AB95-D26C125BD2AD}"/>
              </a:ext>
            </a:extLst>
          </p:cNvPr>
          <p:cNvSpPr/>
          <p:nvPr/>
        </p:nvSpPr>
        <p:spPr>
          <a:xfrm>
            <a:off x="3427648" y="198333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7F0485-1E7F-49CD-B026-3A6031B0F8B5}"/>
              </a:ext>
            </a:extLst>
          </p:cNvPr>
          <p:cNvSpPr/>
          <p:nvPr/>
        </p:nvSpPr>
        <p:spPr>
          <a:xfrm>
            <a:off x="3528785" y="1983330"/>
            <a:ext cx="5399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02F5E92-7411-42C5-B023-7A041349D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772817"/>
            <a:ext cx="2708185" cy="3981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F6DEF807-2576-4E5B-B9D4-AD91B082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573" y="1682372"/>
            <a:ext cx="554979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Саша Бородулин, пионер с горячим сердцем юного ленинца решил бороться с фашистами. Не раз отправлялся на самые опасные задания. Немало уничтоженных машин и солдат было на его счету. За выполнение опасных заданий, за проявленное мужество, находчивость и смелость Саша Бородулин зимой 1941 года был награжден орденом Красного Знамени.</a:t>
            </a:r>
          </a:p>
          <a:p>
            <a:pPr indent="449263" algn="just" eaLnBrk="0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Каратели выследили партизан. Саша первым шагнул вперед вызвался добровольцем - прикрыть отход отряда. Пятеро приняли бой. Саша вел бой до конца. Он, позволив фашистам сомкнуть вокруг себя кольцо, выхватил гранату и взорвал их и себя. Саша Бородулин погиб, но память о нем жива. Память о героях вечна!</a:t>
            </a:r>
          </a:p>
        </p:txBody>
      </p:sp>
    </p:spTree>
    <p:extLst>
      <p:ext uri="{BB962C8B-B14F-4D97-AF65-F5344CB8AC3E}">
        <p14:creationId xmlns:p14="http://schemas.microsoft.com/office/powerpoint/2010/main" val="326778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4786313" y="1071563"/>
            <a:ext cx="39751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 dirty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en-US" sz="6000" dirty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en-US" sz="6000" dirty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en-US" sz="6000" dirty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en-US" sz="6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71500" y="500064"/>
            <a:ext cx="688082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  <a:cs typeface="Times New Roman" pitchFamily="18" charset="0"/>
            </a:endParaRPr>
          </a:p>
          <a:p>
            <a:endParaRPr lang="en-US" dirty="0">
              <a:latin typeface="Calibri" pitchFamily="34" charset="0"/>
              <a:cs typeface="Times New Roman" pitchFamily="18" charset="0"/>
            </a:endParaRPr>
          </a:p>
          <a:p>
            <a:r>
              <a:rPr lang="ru-RU" dirty="0">
                <a:latin typeface="Calibri" pitchFamily="34" charset="0"/>
                <a:cs typeface="Times New Roman" pitchFamily="18" charset="0"/>
              </a:rPr>
              <a:t>Война,  она  и  есть  война…</a:t>
            </a:r>
            <a:br>
              <a:rPr lang="ru-RU" dirty="0">
                <a:latin typeface="Calibri" pitchFamily="34" charset="0"/>
                <a:cs typeface="Times New Roman" pitchFamily="18" charset="0"/>
              </a:rPr>
            </a:br>
            <a:r>
              <a:rPr lang="ru-RU" dirty="0">
                <a:latin typeface="Calibri" pitchFamily="34" charset="0"/>
                <a:cs typeface="Times New Roman" pitchFamily="18" charset="0"/>
              </a:rPr>
              <a:t>И  тем,  кто  опален  дыханьем  лютым,</a:t>
            </a:r>
            <a:br>
              <a:rPr lang="ru-RU" dirty="0">
                <a:latin typeface="Calibri" pitchFamily="34" charset="0"/>
                <a:cs typeface="Times New Roman" pitchFamily="18" charset="0"/>
              </a:rPr>
            </a:br>
            <a:r>
              <a:rPr lang="ru-RU" dirty="0">
                <a:latin typeface="Calibri" pitchFamily="34" charset="0"/>
                <a:cs typeface="Times New Roman" pitchFamily="18" charset="0"/>
              </a:rPr>
              <a:t>Та  чаша  горькая,  что  выпита  до  дна,</a:t>
            </a:r>
            <a:br>
              <a:rPr lang="ru-RU" dirty="0">
                <a:latin typeface="Calibri" pitchFamily="34" charset="0"/>
                <a:cs typeface="Times New Roman" pitchFamily="18" charset="0"/>
              </a:rPr>
            </a:br>
            <a:r>
              <a:rPr lang="ru-RU" dirty="0">
                <a:latin typeface="Calibri" pitchFamily="34" charset="0"/>
                <a:cs typeface="Times New Roman" pitchFamily="18" charset="0"/>
              </a:rPr>
              <a:t>Не  слаще  даже…с  праздничным  салютом.</a:t>
            </a:r>
            <a:br>
              <a:rPr lang="ru-RU" dirty="0">
                <a:latin typeface="Calibri" pitchFamily="34" charset="0"/>
                <a:cs typeface="Times New Roman" pitchFamily="18" charset="0"/>
              </a:rPr>
            </a:br>
            <a:r>
              <a:rPr lang="ru-RU" dirty="0">
                <a:latin typeface="Calibri" pitchFamily="34" charset="0"/>
                <a:cs typeface="Times New Roman" pitchFamily="18" charset="0"/>
              </a:rPr>
              <a:t>Война,  она  и  есть  война.</a:t>
            </a:r>
            <a:br>
              <a:rPr lang="ru-RU" dirty="0">
                <a:latin typeface="Calibri" pitchFamily="34" charset="0"/>
                <a:cs typeface="Times New Roman" pitchFamily="18" charset="0"/>
              </a:rPr>
            </a:br>
            <a:r>
              <a:rPr lang="ru-RU" dirty="0">
                <a:latin typeface="Calibri" pitchFamily="34" charset="0"/>
                <a:cs typeface="Times New Roman" pitchFamily="18" charset="0"/>
              </a:rPr>
              <a:t>Давно закончилась она,</a:t>
            </a:r>
            <a:br>
              <a:rPr lang="ru-RU" dirty="0">
                <a:latin typeface="Calibri" pitchFamily="34" charset="0"/>
                <a:cs typeface="Times New Roman" pitchFamily="18" charset="0"/>
              </a:rPr>
            </a:br>
            <a:r>
              <a:rPr lang="ru-RU" dirty="0">
                <a:latin typeface="Calibri" pitchFamily="34" charset="0"/>
                <a:cs typeface="Times New Roman" pitchFamily="18" charset="0"/>
              </a:rPr>
              <a:t>Зарубцевались наши раны.</a:t>
            </a:r>
            <a:br>
              <a:rPr lang="ru-RU" dirty="0">
                <a:latin typeface="Calibri" pitchFamily="34" charset="0"/>
                <a:cs typeface="Times New Roman" pitchFamily="18" charset="0"/>
              </a:rPr>
            </a:br>
            <a:r>
              <a:rPr lang="ru-RU" dirty="0">
                <a:latin typeface="Calibri" pitchFamily="34" charset="0"/>
                <a:cs typeface="Times New Roman" pitchFamily="18" charset="0"/>
              </a:rPr>
              <a:t>Дорогу, к миру что вела, </a:t>
            </a:r>
            <a:br>
              <a:rPr lang="ru-RU" dirty="0">
                <a:latin typeface="Calibri" pitchFamily="34" charset="0"/>
                <a:cs typeface="Times New Roman" pitchFamily="18" charset="0"/>
              </a:rPr>
            </a:br>
            <a:r>
              <a:rPr lang="ru-RU" dirty="0">
                <a:latin typeface="Calibri" pitchFamily="34" charset="0"/>
                <a:cs typeface="Times New Roman" pitchFamily="18" charset="0"/>
              </a:rPr>
              <a:t>Не забывают ветераны.</a:t>
            </a:r>
            <a:br>
              <a:rPr lang="ru-RU" dirty="0">
                <a:latin typeface="Calibri" pitchFamily="34" charset="0"/>
                <a:cs typeface="Times New Roman" pitchFamily="18" charset="0"/>
              </a:rPr>
            </a:br>
            <a:r>
              <a:rPr lang="ru-RU" dirty="0">
                <a:latin typeface="Calibri" pitchFamily="34" charset="0"/>
                <a:cs typeface="Times New Roman" pitchFamily="18" charset="0"/>
              </a:rPr>
              <a:t>Неразделимы фронт и тыл</a:t>
            </a:r>
            <a:br>
              <a:rPr lang="ru-RU" dirty="0">
                <a:latin typeface="Calibri" pitchFamily="34" charset="0"/>
                <a:cs typeface="Times New Roman" pitchFamily="18" charset="0"/>
              </a:rPr>
            </a:br>
            <a:r>
              <a:rPr lang="ru-RU" dirty="0">
                <a:latin typeface="Calibri" pitchFamily="34" charset="0"/>
                <a:cs typeface="Times New Roman" pitchFamily="18" charset="0"/>
              </a:rPr>
              <a:t>Все стойко бой переносили,</a:t>
            </a:r>
            <a:br>
              <a:rPr lang="ru-RU" dirty="0">
                <a:latin typeface="Calibri" pitchFamily="34" charset="0"/>
                <a:cs typeface="Times New Roman" pitchFamily="18" charset="0"/>
              </a:rPr>
            </a:br>
            <a:r>
              <a:rPr lang="ru-RU" dirty="0">
                <a:latin typeface="Calibri" pitchFamily="34" charset="0"/>
                <a:cs typeface="Times New Roman" pitchFamily="18" charset="0"/>
              </a:rPr>
              <a:t>Ведь фронт в те годы проходил</a:t>
            </a:r>
            <a:br>
              <a:rPr lang="ru-RU" dirty="0">
                <a:latin typeface="Calibri" pitchFamily="34" charset="0"/>
                <a:cs typeface="Times New Roman" pitchFamily="18" charset="0"/>
              </a:rPr>
            </a:br>
            <a:r>
              <a:rPr lang="ru-RU" dirty="0">
                <a:latin typeface="Calibri" pitchFamily="34" charset="0"/>
                <a:cs typeface="Times New Roman" pitchFamily="18" charset="0"/>
              </a:rPr>
              <a:t>Сквозь сердце каждого в России.</a:t>
            </a:r>
            <a:br>
              <a:rPr lang="ru-RU" dirty="0">
                <a:latin typeface="Calibri" pitchFamily="34" charset="0"/>
                <a:cs typeface="Times New Roman" pitchFamily="18" charset="0"/>
              </a:rPr>
            </a:br>
            <a:r>
              <a:rPr lang="ru-RU" dirty="0">
                <a:latin typeface="Calibri" pitchFamily="34" charset="0"/>
                <a:cs typeface="Times New Roman" pitchFamily="18" charset="0"/>
              </a:rPr>
              <a:t>И пусть гордится стар и млад, </a:t>
            </a:r>
            <a:br>
              <a:rPr lang="ru-RU" dirty="0">
                <a:latin typeface="Calibri" pitchFamily="34" charset="0"/>
                <a:cs typeface="Times New Roman" pitchFamily="18" charset="0"/>
              </a:rPr>
            </a:br>
            <a:r>
              <a:rPr lang="ru-RU" dirty="0">
                <a:latin typeface="Calibri" pitchFamily="34" charset="0"/>
                <a:cs typeface="Times New Roman" pitchFamily="18" charset="0"/>
              </a:rPr>
              <a:t>Что в той войне мы победили,</a:t>
            </a:r>
            <a:br>
              <a:rPr lang="ru-RU" dirty="0">
                <a:latin typeface="Calibri" pitchFamily="34" charset="0"/>
                <a:cs typeface="Times New Roman" pitchFamily="18" charset="0"/>
              </a:rPr>
            </a:br>
            <a:r>
              <a:rPr lang="ru-RU" dirty="0">
                <a:latin typeface="Calibri" pitchFamily="34" charset="0"/>
                <a:cs typeface="Times New Roman" pitchFamily="18" charset="0"/>
              </a:rPr>
              <a:t>Чтоб долгожданный мир настал,</a:t>
            </a:r>
            <a:br>
              <a:rPr lang="ru-RU" dirty="0">
                <a:latin typeface="Calibri" pitchFamily="34" charset="0"/>
                <a:cs typeface="Times New Roman" pitchFamily="18" charset="0"/>
              </a:rPr>
            </a:br>
            <a:r>
              <a:rPr lang="ru-RU" dirty="0">
                <a:latin typeface="Calibri" pitchFamily="34" charset="0"/>
                <a:cs typeface="Times New Roman" pitchFamily="18" charset="0"/>
              </a:rPr>
              <a:t>К ПОБЕДЕ ВСЕ ПРИЧАСТНЫ БЫЛИ!</a:t>
            </a:r>
            <a:endParaRPr lang="ru-RU" dirty="0"/>
          </a:p>
        </p:txBody>
      </p:sp>
      <p:pic>
        <p:nvPicPr>
          <p:cNvPr id="30725" name="Picture 7" descr="C:\Users\Катя\Desktop\P-75_logoti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38" y="214313"/>
            <a:ext cx="87471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атя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813" y="3342144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CA56A-6BF9-4097-B620-589F580E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6100"/>
            <a:ext cx="8686800" cy="12827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Вилор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Чекмак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/>
            </a:br>
            <a:r>
              <a:rPr lang="ru-RU" dirty="0"/>
              <a:t>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(10.12.1926-10.11.1941)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EE9877-A0C9-4934-AAEF-A2ABCA151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11" y="1596751"/>
            <a:ext cx="2805711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CF2274-20D0-4587-86F2-48C852CD5D60}"/>
              </a:ext>
            </a:extLst>
          </p:cNvPr>
          <p:cNvSpPr/>
          <p:nvPr/>
        </p:nvSpPr>
        <p:spPr>
          <a:xfrm>
            <a:off x="3635896" y="1646909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Ценой собственной жизни спас Севастопольский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артизанский отря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партизанский отряд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Несмотря на больное сердце и юный возраст, Вилор в августе 1941 года ушёл с партизанами в лес.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10 ноябр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ноября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был в дозоре и первым заметил приближение отряда карателей. Ракетницей Вилор предупредил отряд об опасности и один принял бой с многочисленными немцами. Когда у него закончились патроны, Вилор подпустил ближе врагов и подорвал себя вместе с немцами гранатой. Похоронен на кладбище ветеранов Великой Отечественной войны в поселке Дергачи под Севастополем. </a:t>
            </a:r>
          </a:p>
        </p:txBody>
      </p:sp>
      <p:pic>
        <p:nvPicPr>
          <p:cNvPr id="7" name="Picture 7" descr="C:\Users\Катя\Desktop\P-75_logotip.eps">
            <a:extLst>
              <a:ext uri="{FF2B5EF4-FFF2-40B4-BE49-F238E27FC236}">
                <a16:creationId xmlns:a16="http://schemas.microsoft.com/office/drawing/2014/main" id="{39B98DA4-298B-4224-93F1-A40D4A27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376" y="0"/>
            <a:ext cx="11160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956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CA56A-6BF9-4097-B620-589F580E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4" y="364209"/>
            <a:ext cx="8686800" cy="128270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Валя Котик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                           (</a:t>
            </a:r>
            <a:r>
              <a:rPr lang="ru-RU" b="1" dirty="0"/>
              <a:t>11.02.1930 – 17.02 1944) </a:t>
            </a:r>
            <a:br>
              <a:rPr lang="ru-RU" b="1" dirty="0"/>
            </a:br>
            <a:r>
              <a:rPr lang="ru-RU" dirty="0"/>
              <a:t>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52F72F7-3364-4FA9-AFA1-98562920A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58611"/>
            <a:ext cx="309634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2503F4-9B49-4F04-9878-34585816783E}"/>
              </a:ext>
            </a:extLst>
          </p:cNvPr>
          <p:cNvSpPr/>
          <p:nvPr/>
        </p:nvSpPr>
        <p:spPr>
          <a:xfrm>
            <a:off x="3762164" y="2181397"/>
            <a:ext cx="49863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hangingPunct="0"/>
            <a:r>
              <a:rPr lang="ru-RU" dirty="0">
                <a:latin typeface="Calibri" pitchFamily="34" charset="0"/>
                <a:cs typeface="Times New Roman" pitchFamily="18" charset="0"/>
              </a:rPr>
              <a:t> Пионер, которому только-только исполнилось четырнадцать лет, сражался плечом к плечу со взрослыми, освобождая родную землю. </a:t>
            </a:r>
          </a:p>
          <a:p>
            <a:pPr indent="449263" eaLnBrk="0" hangingPunct="0"/>
            <a:r>
              <a:rPr lang="ru-RU" dirty="0">
                <a:latin typeface="Calibri" pitchFamily="34" charset="0"/>
                <a:cs typeface="Times New Roman" pitchFamily="18" charset="0"/>
              </a:rPr>
              <a:t>На его счету - шесть вражеских эшелонов, взорванных на пути к фронту. </a:t>
            </a:r>
          </a:p>
          <a:p>
            <a:pPr indent="449263" eaLnBrk="0" hangingPunct="0"/>
            <a:r>
              <a:rPr lang="ru-RU" dirty="0">
                <a:latin typeface="Calibri" pitchFamily="34" charset="0"/>
                <a:cs typeface="Times New Roman" pitchFamily="18" charset="0"/>
              </a:rPr>
              <a:t>Валя Котик погиб как герой, и Родина посмертно удостоила его званием Героя Советского Союза.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9" name="Picture 7" descr="C:\Users\Катя\Desktop\P-75_logotip.eps">
            <a:extLst>
              <a:ext uri="{FF2B5EF4-FFF2-40B4-BE49-F238E27FC236}">
                <a16:creationId xmlns:a16="http://schemas.microsoft.com/office/drawing/2014/main" id="{F3742B22-CD40-45C7-8716-A97D29DA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116632"/>
            <a:ext cx="11160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9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CA56A-6BF9-4097-B620-589F580E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1395536"/>
            <a:ext cx="7488832" cy="3744417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br>
              <a:rPr lang="en-US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Вася Коробко</a:t>
            </a:r>
            <a:br>
              <a:rPr lang="ru-RU" dirty="0"/>
            </a:br>
            <a:r>
              <a:rPr lang="en-US" b="1" dirty="0">
                <a:latin typeface="Calibri" pitchFamily="34" charset="0"/>
                <a:cs typeface="Times New Roman" pitchFamily="18" charset="0"/>
              </a:rPr>
              <a:t>                      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31.03.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1927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 -   01.04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1944</a:t>
            </a:r>
            <a:r>
              <a:rPr lang="ru-RU" b="1" dirty="0"/>
              <a:t>)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                                        </a:t>
            </a:r>
            <a:br>
              <a:rPr lang="ru-RU" b="1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C:\Users\Катя\Desktop\P-75_logotip.eps">
            <a:extLst>
              <a:ext uri="{FF2B5EF4-FFF2-40B4-BE49-F238E27FC236}">
                <a16:creationId xmlns:a16="http://schemas.microsoft.com/office/drawing/2014/main" id="{F3742B22-CD40-45C7-8716-A97D29DA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360" y="116632"/>
            <a:ext cx="11160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3DFE89-B0D4-4E94-8CC3-16236E471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4" y="1758818"/>
            <a:ext cx="2928910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0FB391-6BA7-4EF1-AB95-D26C125BD2AD}"/>
              </a:ext>
            </a:extLst>
          </p:cNvPr>
          <p:cNvSpPr/>
          <p:nvPr/>
        </p:nvSpPr>
        <p:spPr>
          <a:xfrm>
            <a:off x="3427648" y="1983330"/>
            <a:ext cx="547260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зданию школы, занятому фашистами, подкрадывается Вася. Он пробирается в пионерскую комнату, выносит пионерское знамя и надежно прячет его. Вместе с партизанами Вася уничтожил девять эшелонов, сотни гитлеровцев. В одном из боев он был сражен вражеской пулей. В 1944 году погиб смертью героя. Василию Коробко тогда едва исполнилось шестнадцать. Своего маленького героя, прожившего короткую, но такую яркую жизнь, Родина наградила орденами Ленина, Красного Знамени, Отечественной войны 1 степени, медалью "Партизану Отечественной войны" 1 степени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8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CA56A-6BF9-4097-B620-589F580E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02" y="-1183995"/>
            <a:ext cx="8411753" cy="3744417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br>
              <a:rPr lang="en-US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Витя Хоменко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Calibri" pitchFamily="34" charset="0"/>
                <a:cs typeface="Times New Roman" pitchFamily="18" charset="0"/>
              </a:rPr>
              <a:t>                         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 (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12.09.1926  – 05.12. 1942 </a:t>
            </a:r>
            <a:r>
              <a:rPr lang="ru-RU" b="1" dirty="0"/>
              <a:t>)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                                        </a:t>
            </a:r>
            <a:br>
              <a:rPr lang="ru-RU" b="1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C:\Users\Катя\Desktop\P-75_logotip.eps">
            <a:extLst>
              <a:ext uri="{FF2B5EF4-FFF2-40B4-BE49-F238E27FC236}">
                <a16:creationId xmlns:a16="http://schemas.microsoft.com/office/drawing/2014/main" id="{F3742B22-CD40-45C7-8716-A97D29DA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360" y="116632"/>
            <a:ext cx="11160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0FB391-6BA7-4EF1-AB95-D26C125BD2AD}"/>
              </a:ext>
            </a:extLst>
          </p:cNvPr>
          <p:cNvSpPr/>
          <p:nvPr/>
        </p:nvSpPr>
        <p:spPr>
          <a:xfrm>
            <a:off x="3427648" y="198333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C14D9C2-CF96-4410-A5EA-49707C01E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7" y="2034598"/>
            <a:ext cx="3113861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85B22D-F4FC-4917-BBDF-E5A0B044D6BB}"/>
              </a:ext>
            </a:extLst>
          </p:cNvPr>
          <p:cNvSpPr/>
          <p:nvPr/>
        </p:nvSpPr>
        <p:spPr>
          <a:xfrm>
            <a:off x="3427648" y="2306495"/>
            <a:ext cx="55701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Оккупация территории СССР войсками Третьего рейха и его союзнико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оккупации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Николаева немецкими войсками, устроился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Официан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официантом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столовую. Благодаря хорошему знанию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Немецкий язы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немецкого языка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подслушивал разговоры офицеров, собирая важные сведения. Позже, став посыльным при штабе, давал возможность ознакомиться с секретными документами подпольщикам. Вместе со своим другом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Кобер, Александр Павлови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Шурой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Кобер, Александр Павлови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Кобером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пересёк линию фронта для установления связи со штабом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Партизанская вой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партизанского движения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Вернувшись в Николаев, мальчики доставили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подпольщикам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Радиопередатчи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радиопередатчик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взрывчатку, оружие. 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ноября 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1942 год"/>
              </a:rPr>
              <a:t>1942 года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арестован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Гестап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гестаповцами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5 декабря казнён через повешение. 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1965 году посмертно награждён 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tooltip="Орден Отечественной войны"/>
              </a:rPr>
              <a:t>Орденом Отечественной войны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первой степени. </a:t>
            </a:r>
          </a:p>
        </p:txBody>
      </p:sp>
    </p:spTree>
    <p:extLst>
      <p:ext uri="{BB962C8B-B14F-4D97-AF65-F5344CB8AC3E}">
        <p14:creationId xmlns:p14="http://schemas.microsoft.com/office/powerpoint/2010/main" val="253826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CA56A-6BF9-4097-B620-589F580E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02" y="-1183995"/>
            <a:ext cx="8411753" cy="3744417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Calibri" pitchFamily="34" charset="0"/>
                <a:cs typeface="Times New Roman" pitchFamily="18" charset="0"/>
              </a:rPr>
              <a:t>        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Володя Казначеев</a:t>
            </a:r>
            <a:br>
              <a:rPr lang="ru-RU" dirty="0"/>
            </a:br>
            <a:r>
              <a:rPr lang="en-US" b="1" dirty="0">
                <a:latin typeface="Calibri" pitchFamily="34" charset="0"/>
                <a:cs typeface="Times New Roman" pitchFamily="18" charset="0"/>
              </a:rPr>
              <a:t>                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            (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26.06. 1928 -06.10.1941</a:t>
            </a:r>
            <a:r>
              <a:rPr lang="ru-RU" b="1" dirty="0"/>
              <a:t>)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                                        </a:t>
            </a:r>
            <a:br>
              <a:rPr lang="ru-RU" b="1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C:\Users\Катя\Desktop\P-75_logotip.eps">
            <a:extLst>
              <a:ext uri="{FF2B5EF4-FFF2-40B4-BE49-F238E27FC236}">
                <a16:creationId xmlns:a16="http://schemas.microsoft.com/office/drawing/2014/main" id="{F3742B22-CD40-45C7-8716-A97D29DA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360" y="116632"/>
            <a:ext cx="11160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0FB391-6BA7-4EF1-AB95-D26C125BD2AD}"/>
              </a:ext>
            </a:extLst>
          </p:cNvPr>
          <p:cNvSpPr/>
          <p:nvPr/>
        </p:nvSpPr>
        <p:spPr>
          <a:xfrm>
            <a:off x="3427648" y="198333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94A953C-F2C0-49BC-863F-01C8FA998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03667"/>
            <a:ext cx="3104120" cy="3485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E0E724A-D599-461F-BE6F-0DA46765FADD}"/>
              </a:ext>
            </a:extLst>
          </p:cNvPr>
          <p:cNvSpPr/>
          <p:nvPr/>
        </p:nvSpPr>
        <p:spPr>
          <a:xfrm>
            <a:off x="3798365" y="2103667"/>
            <a:ext cx="51300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 год... Весной закончил пятый класс. Осенью вступил в партизанский отряд.  Он был связным; ходил нередко в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Клетню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доставляя ценнейшие сведения; дождавшись темноты, расклеивал листовки. Володя на  вместе со старшими товарищами пустил под откос восемь эшелонов. За голову партизана Казначеева фашисты назначили награду, даже не подозревая, что отважный их противник - совсем еще мальчик. Володя Казначеев награжден орденом Ленина, медалью "Партизану Отечественной войны" 1 степени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4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CA56A-6BF9-4097-B620-589F580E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02" y="-1183995"/>
            <a:ext cx="8411753" cy="3744417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Галя Комлева</a:t>
            </a:r>
            <a:br>
              <a:rPr lang="ru-RU" dirty="0"/>
            </a:br>
            <a:r>
              <a:rPr lang="ru-RU" dirty="0"/>
              <a:t>                           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07.07. 1927- 20.02. 1943 </a:t>
            </a:r>
            <a:r>
              <a:rPr lang="ru-RU" b="1" dirty="0"/>
              <a:t>)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                                        </a:t>
            </a:r>
            <a:br>
              <a:rPr lang="ru-RU" b="1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C:\Users\Катя\Desktop\P-75_logotip.eps">
            <a:extLst>
              <a:ext uri="{FF2B5EF4-FFF2-40B4-BE49-F238E27FC236}">
                <a16:creationId xmlns:a16="http://schemas.microsoft.com/office/drawing/2014/main" id="{F3742B22-CD40-45C7-8716-A97D29DA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360" y="116632"/>
            <a:ext cx="11160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0FB391-6BA7-4EF1-AB95-D26C125BD2AD}"/>
              </a:ext>
            </a:extLst>
          </p:cNvPr>
          <p:cNvSpPr/>
          <p:nvPr/>
        </p:nvSpPr>
        <p:spPr>
          <a:xfrm>
            <a:off x="3427648" y="198333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0D580F63-F5BA-47F6-8D69-6F2E6862A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3" y="1667820"/>
            <a:ext cx="339148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8A9AF2-66EE-4215-9107-A37A657C0335}"/>
              </a:ext>
            </a:extLst>
          </p:cNvPr>
          <p:cNvSpPr/>
          <p:nvPr/>
        </p:nvSpPr>
        <p:spPr>
          <a:xfrm>
            <a:off x="3937352" y="1983330"/>
            <a:ext cx="4853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комсомолкой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Яковлевой Галя писала листовки и ночью разбрасывала их по поселку. Фашисты выследили, схватили юных подпольщиков. Два месяца держали в гестапо. Жестоко избив, бросали в камеру, а утром снова выводили на допрос. Ничего не сказала врагу Галя, никого не выдала. Юная патриотка была расстреляна.</a:t>
            </a:r>
          </a:p>
          <a:p>
            <a:pPr indent="449263" eaLnBrk="0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Подвиг Гали Комлевой Родина отметила орденом Отечественной войны 1 степени.</a:t>
            </a:r>
          </a:p>
        </p:txBody>
      </p:sp>
    </p:spTree>
    <p:extLst>
      <p:ext uri="{BB962C8B-B14F-4D97-AF65-F5344CB8AC3E}">
        <p14:creationId xmlns:p14="http://schemas.microsoft.com/office/powerpoint/2010/main" val="345242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CA56A-6BF9-4097-B620-589F580E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02" y="-1183995"/>
            <a:ext cx="8411753" cy="3744417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Зина Портнова</a:t>
            </a:r>
            <a:br>
              <a:rPr lang="ru-RU" dirty="0"/>
            </a:br>
            <a:r>
              <a:rPr lang="ru-RU" dirty="0"/>
              <a:t>                            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20.02.1926 – 10.01.1944</a:t>
            </a:r>
            <a:r>
              <a:rPr lang="ru-RU" b="1" dirty="0"/>
              <a:t>)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                                        </a:t>
            </a:r>
            <a:br>
              <a:rPr lang="ru-RU" b="1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C:\Users\Катя\Desktop\P-75_logotip.eps">
            <a:extLst>
              <a:ext uri="{FF2B5EF4-FFF2-40B4-BE49-F238E27FC236}">
                <a16:creationId xmlns:a16="http://schemas.microsoft.com/office/drawing/2014/main" id="{F3742B22-CD40-45C7-8716-A97D29DA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360" y="116632"/>
            <a:ext cx="11160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0FB391-6BA7-4EF1-AB95-D26C125BD2AD}"/>
              </a:ext>
            </a:extLst>
          </p:cNvPr>
          <p:cNvSpPr/>
          <p:nvPr/>
        </p:nvSpPr>
        <p:spPr>
          <a:xfrm>
            <a:off x="3427648" y="198333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7B894B0-2457-40FE-AC18-2CECFCA4B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3" y="1700808"/>
            <a:ext cx="2948104" cy="389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8C5E07A-9B5C-4788-9853-1CE8B4056619}"/>
              </a:ext>
            </a:extLst>
          </p:cNvPr>
          <p:cNvSpPr/>
          <p:nvPr/>
        </p:nvSpPr>
        <p:spPr>
          <a:xfrm>
            <a:off x="3309399" y="1954929"/>
            <a:ext cx="57091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Стоял декабрь 1943 года. Зина возвращалась с задания. В деревне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Мостище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ее выдал предатель. Фашисты схватили юную партизанку, пытали. Ответом врагу было молчание Зины, ее презрение и ненависть, решимость бороться до конца. Во время одного из допросов, выбрав момент, Зина схватила со стола пистолет и в упор выстрела в гестаповца.</a:t>
            </a:r>
          </a:p>
          <a:p>
            <a:pPr eaLnBrk="0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Вбежавший на выстрел офицер был также убит наповал. Зина пыталась бежать, но фашисты настигли ее...</a:t>
            </a:r>
          </a:p>
          <a:p>
            <a:pPr eaLnBrk="0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Отважная юная пионерка была зверски замучена, но до последней минуты оставалась стойкой, мужественной, несгибаемой. И Родина посмертно отметила ее подвиг высшим своим званием - званием Героя Советского Союза. </a:t>
            </a:r>
          </a:p>
        </p:txBody>
      </p:sp>
    </p:spTree>
    <p:extLst>
      <p:ext uri="{BB962C8B-B14F-4D97-AF65-F5344CB8AC3E}">
        <p14:creationId xmlns:p14="http://schemas.microsoft.com/office/powerpoint/2010/main" val="164886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CA56A-6BF9-4097-B620-589F580E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02" y="-1183995"/>
            <a:ext cx="8411753" cy="3744417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</a:t>
            </a:r>
            <a:br>
              <a:rPr lang="en-US" b="1" dirty="0">
                <a:latin typeface="Calibri" pitchFamily="34" charset="0"/>
                <a:cs typeface="Times New Roman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Лара Михеенко</a:t>
            </a:r>
            <a:br>
              <a:rPr lang="ru-RU" dirty="0"/>
            </a:br>
            <a:r>
              <a:rPr lang="en-US" dirty="0"/>
              <a:t>                           </a:t>
            </a:r>
            <a:r>
              <a:rPr lang="ru-RU" dirty="0"/>
              <a:t>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04.04.1929 – 04.11.1943</a:t>
            </a:r>
            <a:r>
              <a:rPr lang="ru-RU" b="1" dirty="0"/>
              <a:t>)</a:t>
            </a:r>
            <a:br>
              <a:rPr lang="ru-RU" b="1" dirty="0"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latin typeface="Calibri" pitchFamily="34" charset="0"/>
                <a:cs typeface="Times New Roman" pitchFamily="18" charset="0"/>
              </a:rPr>
              <a:t>                                          </a:t>
            </a:r>
            <a:br>
              <a:rPr lang="ru-RU" b="1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C:\Users\Катя\Desktop\P-75_logotip.eps">
            <a:extLst>
              <a:ext uri="{FF2B5EF4-FFF2-40B4-BE49-F238E27FC236}">
                <a16:creationId xmlns:a16="http://schemas.microsoft.com/office/drawing/2014/main" id="{F3742B22-CD40-45C7-8716-A97D29DA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360" y="116632"/>
            <a:ext cx="11160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0FB391-6BA7-4EF1-AB95-D26C125BD2AD}"/>
              </a:ext>
            </a:extLst>
          </p:cNvPr>
          <p:cNvSpPr/>
          <p:nvPr/>
        </p:nvSpPr>
        <p:spPr>
          <a:xfrm>
            <a:off x="3427648" y="198333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76612FE-BD42-4900-B209-10ECA8E97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132856"/>
            <a:ext cx="2736302" cy="353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19587E-B3F2-4F66-88DF-3FA241B8FC48}"/>
              </a:ext>
            </a:extLst>
          </p:cNvPr>
          <p:cNvSpPr/>
          <p:nvPr/>
        </p:nvSpPr>
        <p:spPr>
          <a:xfrm>
            <a:off x="3635896" y="2315957"/>
            <a:ext cx="52434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 операцию по разведке и взрыву ж\д моста через реку Дрисса к правительственной награде была представлена ленинградская школьница Лариса Михеенко. Но вручить своей отважной дочери награду Родина не успела...</a:t>
            </a:r>
          </a:p>
          <a:p>
            <a:pPr indent="449263" eaLnBrk="0" hangingPunct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Юную партизанку, выданную предателем в деревне Игнатово, фашисты расстреляли. В Указе о награждении Ларисы Михеенко орденом Отечественной войны 1 степени стоит горькое слово: "Посмертно".</a:t>
            </a:r>
          </a:p>
        </p:txBody>
      </p:sp>
    </p:spTree>
    <p:extLst>
      <p:ext uri="{BB962C8B-B14F-4D97-AF65-F5344CB8AC3E}">
        <p14:creationId xmlns:p14="http://schemas.microsoft.com/office/powerpoint/2010/main" val="298542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515</TotalTime>
  <Words>1487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Вилор Чекмак                             (10.12.1926-10.11.1941)</vt:lpstr>
      <vt:lpstr>    Валя Котик                              (11.02.1930 – 17.02 1944)    </vt:lpstr>
      <vt:lpstr>       Вася Коробко                        (31.03. 1927   -   01.04 1944)                                              </vt:lpstr>
      <vt:lpstr>      Витя Хоменко                            (12.09.1926  – 05.12. 1942 )                                              </vt:lpstr>
      <vt:lpstr>               Володя Казначеев                              (26.06. 1928 -06.10.1941)                                              </vt:lpstr>
      <vt:lpstr>      Галя Комлева                             (07.07. 1927- 20.02. 1943 )                                              </vt:lpstr>
      <vt:lpstr>      Зина Портнова                              (20.02.1926 – 10.01.1944)                                              </vt:lpstr>
      <vt:lpstr>         Лара Михеенко                             (04.04.1929 – 04.11.1943)                                              </vt:lpstr>
      <vt:lpstr>      Леня Голиков                               (17.06.1926 -24.01.1943)                                              </vt:lpstr>
      <vt:lpstr>       Марат Казей                           ( 10.10.1929 – 11.05.1944)                                               </vt:lpstr>
      <vt:lpstr>              Юта Бондаровская                         (06. 01.1928 – 28. 02. 1944 )                                                </vt:lpstr>
      <vt:lpstr>            Саша Бородулин                                              (08.03.1926 – 07.07. 1942)                                           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KCSON</cp:lastModifiedBy>
  <cp:revision>61</cp:revision>
  <dcterms:modified xsi:type="dcterms:W3CDTF">2020-04-24T06:45:10Z</dcterms:modified>
</cp:coreProperties>
</file>